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6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477F80-F799-4E8E-88F4-87C57620A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765D8-9A06-440F-9FE9-CCF508E47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A54D4A-FB4F-421E-B9F3-052EED612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9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8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4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0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0A5C-2ED9-47A2-9106-E07EE84DF37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019BF-D0B0-4D95-A55D-90DD8D02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2416175"/>
            <a:ext cx="4953000" cy="1470025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Georgia" pitchFamily="18" charset="0"/>
              </a:rPr>
              <a:t>Baroque</a:t>
            </a:r>
            <a:br>
              <a:rPr lang="en-US" b="1">
                <a:latin typeface="Georgia" pitchFamily="18" charset="0"/>
              </a:rPr>
            </a:br>
            <a:r>
              <a:rPr lang="en-US" b="1">
                <a:latin typeface="Georgia" pitchFamily="18" charset="0"/>
              </a:rPr>
              <a:t/>
            </a:r>
            <a:br>
              <a:rPr lang="en-US" b="1">
                <a:latin typeface="Georgia" pitchFamily="18" charset="0"/>
              </a:rPr>
            </a:br>
            <a:r>
              <a:rPr lang="en-US" sz="3200" b="1">
                <a:latin typeface="Georgia" pitchFamily="18" charset="0"/>
              </a:rPr>
              <a:t>Striving to Impress</a:t>
            </a:r>
            <a:br>
              <a:rPr lang="en-US" sz="3200" b="1">
                <a:latin typeface="Georgia" pitchFamily="18" charset="0"/>
              </a:rPr>
            </a:br>
            <a:endParaRPr lang="en-US" sz="3200" b="1">
              <a:latin typeface="Georgia" pitchFamily="18" charset="0"/>
            </a:endParaRPr>
          </a:p>
        </p:txBody>
      </p:sp>
      <p:pic>
        <p:nvPicPr>
          <p:cNvPr id="662533" name="Picture 5" descr="02-Baroque_Bernini_Ecstasy-of-St-Ther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81000"/>
            <a:ext cx="42767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06" name="Picture 2" descr="davidc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2895600"/>
            <a:ext cx="2249487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5107" name="Picture 3" descr="David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228600"/>
            <a:ext cx="3759200" cy="647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5108" name="Rectangle 4"/>
          <p:cNvSpPr>
            <a:spLocks noChangeArrowheads="1"/>
          </p:cNvSpPr>
          <p:nvPr/>
        </p:nvSpPr>
        <p:spPr bwMode="auto">
          <a:xfrm>
            <a:off x="4191000" y="228600"/>
            <a:ext cx="449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Georgia" pitchFamily="18" charset="0"/>
              </a:rPr>
              <a:t>Bernini</a:t>
            </a:r>
          </a:p>
        </p:txBody>
      </p:sp>
      <p:sp>
        <p:nvSpPr>
          <p:cNvPr id="815109" name="Line 5"/>
          <p:cNvSpPr>
            <a:spLocks noChangeShapeType="1"/>
          </p:cNvSpPr>
          <p:nvPr/>
        </p:nvSpPr>
        <p:spPr bwMode="auto">
          <a:xfrm>
            <a:off x="4267200" y="12192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5110" name="Text Box 6"/>
          <p:cNvSpPr txBox="1">
            <a:spLocks noChangeArrowheads="1"/>
          </p:cNvSpPr>
          <p:nvPr/>
        </p:nvSpPr>
        <p:spPr bwMode="auto">
          <a:xfrm>
            <a:off x="5741988" y="1630363"/>
            <a:ext cx="1344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0" i="1">
                <a:latin typeface="Verdana" pitchFamily="34" charset="0"/>
              </a:rPr>
              <a:t>David</a:t>
            </a:r>
          </a:p>
        </p:txBody>
      </p:sp>
      <p:pic>
        <p:nvPicPr>
          <p:cNvPr id="815111" name="Picture 7" descr="donatellodavid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850" y="2895600"/>
            <a:ext cx="2114550" cy="3787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74638"/>
            <a:ext cx="4038600" cy="1020762"/>
          </a:xfrm>
        </p:spPr>
        <p:txBody>
          <a:bodyPr/>
          <a:lstStyle/>
          <a:p>
            <a:r>
              <a:rPr lang="en-US" b="1">
                <a:latin typeface="Georgia" pitchFamily="18" charset="0"/>
              </a:rPr>
              <a:t>Bernini</a:t>
            </a:r>
          </a:p>
        </p:txBody>
      </p:sp>
      <p:pic>
        <p:nvPicPr>
          <p:cNvPr id="817155" name="Picture 3" descr="apollo_d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3305175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7156" name="Line 4"/>
          <p:cNvSpPr>
            <a:spLocks noChangeShapeType="1"/>
          </p:cNvSpPr>
          <p:nvPr/>
        </p:nvSpPr>
        <p:spPr bwMode="auto">
          <a:xfrm>
            <a:off x="3505200" y="1143000"/>
            <a:ext cx="243840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7157" name="Picture 5" descr="ven3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152400"/>
            <a:ext cx="2963863" cy="6538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7158" name="Text Box 6"/>
          <p:cNvSpPr txBox="1">
            <a:spLocks noChangeArrowheads="1"/>
          </p:cNvSpPr>
          <p:nvPr/>
        </p:nvSpPr>
        <p:spPr bwMode="auto">
          <a:xfrm>
            <a:off x="3429000" y="1920875"/>
            <a:ext cx="1920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 i="1">
                <a:latin typeface="Verdana" pitchFamily="34" charset="0"/>
              </a:rPr>
              <a:t>Apollo and Daphne</a:t>
            </a:r>
          </a:p>
        </p:txBody>
      </p:sp>
      <p:sp>
        <p:nvSpPr>
          <p:cNvPr id="817159" name="Text Box 7"/>
          <p:cNvSpPr txBox="1">
            <a:spLocks noChangeArrowheads="1"/>
          </p:cNvSpPr>
          <p:nvPr/>
        </p:nvSpPr>
        <p:spPr bwMode="auto">
          <a:xfrm>
            <a:off x="3870325" y="3902075"/>
            <a:ext cx="230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 i="1">
                <a:latin typeface="Verdana" pitchFamily="34" charset="0"/>
              </a:rPr>
              <a:t>Pluto and Persephone</a:t>
            </a:r>
          </a:p>
        </p:txBody>
      </p:sp>
    </p:spTree>
    <p:extLst>
      <p:ext uri="{BB962C8B-B14F-4D97-AF65-F5344CB8AC3E}">
        <p14:creationId xmlns:p14="http://schemas.microsoft.com/office/powerpoint/2010/main" val="30023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Georgia" pitchFamily="18" charset="0"/>
              </a:rPr>
              <a:t>Caravaggio</a:t>
            </a:r>
            <a:r>
              <a:rPr lang="en-US" sz="4000" b="1">
                <a:latin typeface="Georgia" pitchFamily="18" charset="0"/>
              </a:rPr>
              <a:t> </a:t>
            </a:r>
            <a:br>
              <a:rPr lang="en-US" sz="4000" b="1">
                <a:latin typeface="Georgia" pitchFamily="18" charset="0"/>
              </a:rPr>
            </a:br>
            <a:r>
              <a:rPr lang="en-US" sz="3000" b="1">
                <a:latin typeface="Georgia" pitchFamily="18" charset="0"/>
              </a:rPr>
              <a:t>(Michelangelo Merisi)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276600" cy="5029200"/>
          </a:xfrm>
        </p:spPr>
        <p:txBody>
          <a:bodyPr/>
          <a:lstStyle/>
          <a:p>
            <a:r>
              <a:rPr lang="en-US" sz="2800" i="1">
                <a:latin typeface="Verdana" pitchFamily="34" charset="0"/>
              </a:rPr>
              <a:t>The Calling of Saint Matthew</a:t>
            </a:r>
            <a:r>
              <a:rPr lang="en-US" sz="2800">
                <a:latin typeface="Verdana" pitchFamily="34" charset="0"/>
              </a:rPr>
              <a:t> </a:t>
            </a:r>
          </a:p>
          <a:p>
            <a:pPr lvl="1"/>
            <a:r>
              <a:rPr lang="en-US" sz="2400">
                <a:latin typeface="Verdana" pitchFamily="34" charset="0"/>
              </a:rPr>
              <a:t>Chiaroscuro</a:t>
            </a:r>
          </a:p>
          <a:p>
            <a:pPr lvl="1"/>
            <a:r>
              <a:rPr lang="en-US" sz="2400">
                <a:latin typeface="Verdana" pitchFamily="34" charset="0"/>
              </a:rPr>
              <a:t>Realism</a:t>
            </a:r>
          </a:p>
          <a:p>
            <a:pPr lvl="1"/>
            <a:endParaRPr lang="en-US" sz="2400">
              <a:latin typeface="Verdana" pitchFamily="34" charset="0"/>
            </a:endParaRPr>
          </a:p>
        </p:txBody>
      </p:sp>
      <p:sp>
        <p:nvSpPr>
          <p:cNvPr id="667652" name="Line 4"/>
          <p:cNvSpPr>
            <a:spLocks noChangeShapeType="1"/>
          </p:cNvSpPr>
          <p:nvPr/>
        </p:nvSpPr>
        <p:spPr bwMode="auto">
          <a:xfrm>
            <a:off x="609600" y="1295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7654" name="Picture 6" descr="vocacion_mateo40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438275"/>
            <a:ext cx="5486400" cy="526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Caravaggio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943600" y="1524000"/>
            <a:ext cx="3200400" cy="5029200"/>
          </a:xfrm>
        </p:spPr>
        <p:txBody>
          <a:bodyPr/>
          <a:lstStyle/>
          <a:p>
            <a:r>
              <a:rPr lang="en-US" i="1">
                <a:latin typeface="Verdana" pitchFamily="34" charset="0"/>
              </a:rPr>
              <a:t>The Martyrdom of Saint Matthew</a:t>
            </a:r>
          </a:p>
          <a:p>
            <a:pPr lvl="1"/>
            <a:r>
              <a:rPr lang="en-US">
                <a:latin typeface="Verdana" pitchFamily="34" charset="0"/>
              </a:rPr>
              <a:t>Emotion</a:t>
            </a:r>
          </a:p>
          <a:p>
            <a:pPr lvl="1"/>
            <a:r>
              <a:rPr lang="en-US">
                <a:latin typeface="Verdana" pitchFamily="34" charset="0"/>
              </a:rPr>
              <a:t>Perspective</a:t>
            </a:r>
          </a:p>
        </p:txBody>
      </p:sp>
      <p:sp>
        <p:nvSpPr>
          <p:cNvPr id="669702" name="Line 6"/>
          <p:cNvSpPr>
            <a:spLocks noChangeShapeType="1"/>
          </p:cNvSpPr>
          <p:nvPr/>
        </p:nvSpPr>
        <p:spPr bwMode="auto">
          <a:xfrm>
            <a:off x="609600" y="1233488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9704" name="Picture 8" descr="ca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60500"/>
            <a:ext cx="5638800" cy="5186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latin typeface="Georgia" pitchFamily="18" charset="0"/>
              </a:rPr>
              <a:t>Caravaggio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" y="1219200"/>
            <a:ext cx="3886200" cy="2438400"/>
          </a:xfrm>
        </p:spPr>
        <p:txBody>
          <a:bodyPr>
            <a:normAutofit lnSpcReduction="10000"/>
          </a:bodyPr>
          <a:lstStyle/>
          <a:p>
            <a:r>
              <a:rPr lang="en-US" sz="2800" i="1">
                <a:latin typeface="Verdana" pitchFamily="34" charset="0"/>
              </a:rPr>
              <a:t>David with the head of Goliath</a:t>
            </a:r>
          </a:p>
          <a:p>
            <a:pPr lvl="1"/>
            <a:r>
              <a:rPr lang="en-US" sz="2400">
                <a:latin typeface="Verdana" pitchFamily="34" charset="0"/>
              </a:rPr>
              <a:t>Emotion/realism</a:t>
            </a:r>
          </a:p>
          <a:p>
            <a:pPr lvl="1"/>
            <a:r>
              <a:rPr lang="en-US" sz="2400">
                <a:latin typeface="Verdana" pitchFamily="34" charset="0"/>
              </a:rPr>
              <a:t>Perspective (foreshortening)</a:t>
            </a:r>
          </a:p>
          <a:p>
            <a:pPr lvl="1"/>
            <a:r>
              <a:rPr lang="en-US" sz="2400">
                <a:latin typeface="Verdana" pitchFamily="34" charset="0"/>
              </a:rPr>
              <a:t>Light/darkness</a:t>
            </a:r>
          </a:p>
          <a:p>
            <a:endParaRPr lang="en-US" sz="2800">
              <a:latin typeface="Verdana" pitchFamily="34" charset="0"/>
            </a:endParaRPr>
          </a:p>
        </p:txBody>
      </p:sp>
      <p:sp>
        <p:nvSpPr>
          <p:cNvPr id="670727" name="Line 7"/>
          <p:cNvSpPr>
            <a:spLocks noChangeShapeType="1"/>
          </p:cNvSpPr>
          <p:nvPr/>
        </p:nvSpPr>
        <p:spPr bwMode="auto">
          <a:xfrm>
            <a:off x="6096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0729" name="Picture 9" descr="Caravaggio_David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r="18346" b="12917"/>
          <a:stretch>
            <a:fillRect/>
          </a:stretch>
        </p:blipFill>
        <p:spPr>
          <a:xfrm>
            <a:off x="4592638" y="1066800"/>
            <a:ext cx="4398962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8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>
                <a:latin typeface="Georgia" pitchFamily="18" charset="0"/>
              </a:rPr>
              <a:t>Caravaggio: </a:t>
            </a:r>
            <a:r>
              <a:rPr lang="en-US" sz="3600" b="1" i="1">
                <a:latin typeface="Georgia" pitchFamily="18" charset="0"/>
              </a:rPr>
              <a:t>The Supper at Emmaus</a:t>
            </a:r>
          </a:p>
        </p:txBody>
      </p:sp>
      <p:sp>
        <p:nvSpPr>
          <p:cNvPr id="72091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2743200" cy="1371600"/>
          </a:xfrm>
        </p:spPr>
        <p:txBody>
          <a:bodyPr/>
          <a:lstStyle/>
          <a:p>
            <a:r>
              <a:rPr lang="en-US" sz="2800">
                <a:latin typeface="Verdana" pitchFamily="34" charset="0"/>
              </a:rPr>
              <a:t>Perspective</a:t>
            </a:r>
          </a:p>
          <a:p>
            <a:r>
              <a:rPr lang="en-US" sz="2800">
                <a:latin typeface="Verdana" pitchFamily="34" charset="0"/>
              </a:rPr>
              <a:t>Realism</a:t>
            </a:r>
          </a:p>
        </p:txBody>
      </p:sp>
      <p:sp>
        <p:nvSpPr>
          <p:cNvPr id="720902" name="Line 6"/>
          <p:cNvSpPr>
            <a:spLocks noChangeShapeType="1"/>
          </p:cNvSpPr>
          <p:nvPr/>
        </p:nvSpPr>
        <p:spPr bwMode="auto">
          <a:xfrm>
            <a:off x="533400" y="12192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0907" name="Picture 11" descr="caravaggioemmau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057400"/>
            <a:ext cx="6248400" cy="4414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9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Georgia" pitchFamily="18" charset="0"/>
              </a:rPr>
              <a:t>Artemesia Gentileschi</a:t>
            </a:r>
          </a:p>
        </p:txBody>
      </p:sp>
      <p:sp>
        <p:nvSpPr>
          <p:cNvPr id="671773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886200" cy="4525963"/>
          </a:xfrm>
        </p:spPr>
        <p:txBody>
          <a:bodyPr/>
          <a:lstStyle/>
          <a:p>
            <a:r>
              <a:rPr lang="en-US" i="1">
                <a:latin typeface="Verdana" pitchFamily="34" charset="0"/>
              </a:rPr>
              <a:t>Judith and Holofornes</a:t>
            </a:r>
          </a:p>
          <a:p>
            <a:pPr lvl="1"/>
            <a:r>
              <a:rPr lang="en-US">
                <a:latin typeface="Verdana" pitchFamily="34" charset="0"/>
              </a:rPr>
              <a:t>Emotion</a:t>
            </a:r>
          </a:p>
          <a:p>
            <a:pPr lvl="1"/>
            <a:r>
              <a:rPr lang="en-US">
                <a:latin typeface="Verdana" pitchFamily="34" charset="0"/>
              </a:rPr>
              <a:t>Realism</a:t>
            </a:r>
          </a:p>
          <a:p>
            <a:pPr lvl="1"/>
            <a:r>
              <a:rPr lang="en-US">
                <a:latin typeface="Verdana" pitchFamily="34" charset="0"/>
              </a:rPr>
              <a:t>Perspective</a:t>
            </a:r>
          </a:p>
        </p:txBody>
      </p:sp>
      <p:sp>
        <p:nvSpPr>
          <p:cNvPr id="671748" name="Line 4"/>
          <p:cNvSpPr>
            <a:spLocks noChangeShapeType="1"/>
          </p:cNvSpPr>
          <p:nvPr/>
        </p:nvSpPr>
        <p:spPr bwMode="auto">
          <a:xfrm>
            <a:off x="6096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1767" name="Picture 23" descr="ge0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189038"/>
            <a:ext cx="4543425" cy="5668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>
                <a:latin typeface="Georgia" pitchFamily="18" charset="0"/>
              </a:rPr>
              <a:t>El Greco</a:t>
            </a:r>
          </a:p>
        </p:txBody>
      </p:sp>
      <p:sp>
        <p:nvSpPr>
          <p:cNvPr id="67278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4114800" cy="4648200"/>
          </a:xfrm>
        </p:spPr>
        <p:txBody>
          <a:bodyPr/>
          <a:lstStyle/>
          <a:p>
            <a:r>
              <a:rPr lang="en-US" i="1">
                <a:latin typeface="Verdana" pitchFamily="34" charset="0"/>
              </a:rPr>
              <a:t>The Burial of Count Orgaz</a:t>
            </a:r>
          </a:p>
          <a:p>
            <a:pPr lvl="1"/>
            <a:r>
              <a:rPr lang="en-US">
                <a:latin typeface="Verdana" pitchFamily="34" charset="0"/>
              </a:rPr>
              <a:t>Religious fervor</a:t>
            </a:r>
          </a:p>
          <a:p>
            <a:pPr lvl="1"/>
            <a:r>
              <a:rPr lang="en-US">
                <a:latin typeface="Verdana" pitchFamily="34" charset="0"/>
              </a:rPr>
              <a:t>Virtuosity (color)</a:t>
            </a:r>
          </a:p>
        </p:txBody>
      </p:sp>
      <p:sp>
        <p:nvSpPr>
          <p:cNvPr id="672772" name="Line 4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777" name="Picture 9" descr="greco_das_begraebni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047750"/>
            <a:ext cx="4600575" cy="573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780" name="Text Box 12"/>
          <p:cNvSpPr txBox="1">
            <a:spLocks noChangeArrowheads="1"/>
          </p:cNvSpPr>
          <p:nvPr/>
        </p:nvSpPr>
        <p:spPr bwMode="auto">
          <a:xfrm>
            <a:off x="746125" y="3541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2895600" cy="2011363"/>
          </a:xfrm>
        </p:spPr>
        <p:txBody>
          <a:bodyPr/>
          <a:lstStyle/>
          <a:p>
            <a:r>
              <a:rPr lang="en-US" sz="4000" b="1">
                <a:latin typeface="Georgia" pitchFamily="18" charset="0"/>
              </a:rPr>
              <a:t>Diego Velazquez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3657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>
                <a:latin typeface="Verdana" pitchFamily="34" charset="0"/>
              </a:rPr>
              <a:t>Las Meninas (Maids of Honor)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Verdana" pitchFamily="34" charset="0"/>
              </a:rPr>
              <a:t>Perspective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Verdana" pitchFamily="34" charset="0"/>
              </a:rPr>
              <a:t>Virtuosity (detail)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Verdana" pitchFamily="34" charset="0"/>
              </a:rPr>
              <a:t>The art of creating art (similar to the view of literature making literature in Don Quixote)</a:t>
            </a:r>
          </a:p>
        </p:txBody>
      </p:sp>
      <p:sp>
        <p:nvSpPr>
          <p:cNvPr id="673796" name="Line 4"/>
          <p:cNvSpPr>
            <a:spLocks noChangeShapeType="1"/>
          </p:cNvSpPr>
          <p:nvPr/>
        </p:nvSpPr>
        <p:spPr bwMode="auto">
          <a:xfrm flipV="1">
            <a:off x="152400" y="16764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3801" name="Picture 9" descr="velazquez_las_meninas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3475" y="533400"/>
            <a:ext cx="5373688" cy="6202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Georgia" pitchFamily="18" charset="0"/>
              </a:rPr>
              <a:t>Velazquez: </a:t>
            </a:r>
            <a:r>
              <a:rPr lang="en-US" sz="4000" b="1" i="1">
                <a:latin typeface="Georgia" pitchFamily="18" charset="0"/>
              </a:rPr>
              <a:t>The Surrender of Breda (Las Lances)</a:t>
            </a:r>
            <a:endParaRPr lang="en-US" sz="4000" b="1">
              <a:latin typeface="Georgia" pitchFamily="18" charset="0"/>
            </a:endParaRPr>
          </a:p>
        </p:txBody>
      </p:sp>
      <p:sp>
        <p:nvSpPr>
          <p:cNvPr id="735236" name="Line 4"/>
          <p:cNvSpPr>
            <a:spLocks noChangeShapeType="1"/>
          </p:cNvSpPr>
          <p:nvPr/>
        </p:nvSpPr>
        <p:spPr bwMode="auto">
          <a:xfrm flipV="1">
            <a:off x="381000" y="13716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5244" name="Picture 12" descr="br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95438"/>
            <a:ext cx="6324600" cy="526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5246" name="Text Box 14"/>
          <p:cNvSpPr txBox="1">
            <a:spLocks noChangeArrowheads="1"/>
          </p:cNvSpPr>
          <p:nvPr/>
        </p:nvSpPr>
        <p:spPr bwMode="auto">
          <a:xfrm>
            <a:off x="288925" y="1789113"/>
            <a:ext cx="253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0">
                <a:latin typeface="Verdana" pitchFamily="34" charset="0"/>
              </a:rPr>
              <a:t> Perspective</a:t>
            </a:r>
          </a:p>
          <a:p>
            <a:pPr>
              <a:buFontTx/>
              <a:buChar char="•"/>
            </a:pPr>
            <a:r>
              <a:rPr lang="en-US" sz="2400" b="0">
                <a:latin typeface="Verdana" pitchFamily="34" charset="0"/>
              </a:rPr>
              <a:t> Virtuosity</a:t>
            </a:r>
          </a:p>
        </p:txBody>
      </p:sp>
    </p:spTree>
    <p:extLst>
      <p:ext uri="{BB962C8B-B14F-4D97-AF65-F5344CB8AC3E}">
        <p14:creationId xmlns:p14="http://schemas.microsoft.com/office/powerpoint/2010/main" val="13535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Baroque: Definition</a:t>
            </a:r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800" cy="4572000"/>
          </a:xfrm>
        </p:spPr>
        <p:txBody>
          <a:bodyPr/>
          <a:lstStyle/>
          <a:p>
            <a:r>
              <a:rPr lang="en-US" sz="3600" dirty="0">
                <a:latin typeface="Verdana" pitchFamily="34" charset="0"/>
              </a:rPr>
              <a:t>A period of history </a:t>
            </a:r>
          </a:p>
          <a:p>
            <a:r>
              <a:rPr lang="en-US" sz="3600" dirty="0">
                <a:latin typeface="Verdana" pitchFamily="34" charset="0"/>
              </a:rPr>
              <a:t>A description of artistic/musical style after the Renaissance</a:t>
            </a:r>
          </a:p>
          <a:p>
            <a:r>
              <a:rPr lang="en-US" sz="3600" dirty="0">
                <a:latin typeface="Verdana" pitchFamily="34" charset="0"/>
              </a:rPr>
              <a:t>Originally a derogatory </a:t>
            </a:r>
            <a:r>
              <a:rPr lang="en-US" sz="3600" dirty="0" smtClean="0">
                <a:latin typeface="Verdana" pitchFamily="34" charset="0"/>
              </a:rPr>
              <a:t>term-irregular shaped pearl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663556" name="Line 4"/>
          <p:cNvSpPr>
            <a:spLocks noChangeShapeType="1"/>
          </p:cNvSpPr>
          <p:nvPr/>
        </p:nvSpPr>
        <p:spPr bwMode="auto">
          <a:xfrm>
            <a:off x="609600" y="1233488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Peter Paul Rubens</a:t>
            </a:r>
          </a:p>
        </p:txBody>
      </p:sp>
      <p:pic>
        <p:nvPicPr>
          <p:cNvPr id="674825" name="Picture 9" descr="21_x_Rubens_Sabine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124200"/>
            <a:ext cx="3309938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4820" name="Line 4"/>
          <p:cNvSpPr>
            <a:spLocks noChangeShapeType="1"/>
          </p:cNvSpPr>
          <p:nvPr/>
        </p:nvSpPr>
        <p:spPr bwMode="auto">
          <a:xfrm>
            <a:off x="609600" y="1233488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4836" name="Picture 20" descr="ruben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1450" y="1722438"/>
            <a:ext cx="3740150" cy="4906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4838" name="Text Box 22"/>
          <p:cNvSpPr txBox="1">
            <a:spLocks noChangeArrowheads="1"/>
          </p:cNvSpPr>
          <p:nvPr/>
        </p:nvSpPr>
        <p:spPr bwMode="auto">
          <a:xfrm>
            <a:off x="3200400" y="1704975"/>
            <a:ext cx="2057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 i="1">
                <a:latin typeface="Verdana" pitchFamily="34" charset="0"/>
              </a:rPr>
              <a:t>Henri IV Receiving the Portrait of Marie De Medici </a:t>
            </a:r>
          </a:p>
        </p:txBody>
      </p:sp>
      <p:sp>
        <p:nvSpPr>
          <p:cNvPr id="674839" name="Text Box 23"/>
          <p:cNvSpPr txBox="1">
            <a:spLocks noChangeArrowheads="1"/>
          </p:cNvSpPr>
          <p:nvPr/>
        </p:nvSpPr>
        <p:spPr bwMode="auto">
          <a:xfrm>
            <a:off x="523875" y="1981200"/>
            <a:ext cx="2371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0" i="1">
                <a:latin typeface="Verdana" pitchFamily="34" charset="0"/>
              </a:rPr>
              <a:t>Rape of the Daughters of Leucippus</a:t>
            </a:r>
          </a:p>
        </p:txBody>
      </p:sp>
    </p:spTree>
    <p:extLst>
      <p:ext uri="{BB962C8B-B14F-4D97-AF65-F5344CB8AC3E}">
        <p14:creationId xmlns:p14="http://schemas.microsoft.com/office/powerpoint/2010/main" val="23766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Anthony Van Dyke</a:t>
            </a:r>
          </a:p>
        </p:txBody>
      </p:sp>
      <p:pic>
        <p:nvPicPr>
          <p:cNvPr id="675846" name="Picture 6" descr="21_2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179638"/>
            <a:ext cx="347662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49" name="Picture 9" descr="38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133600"/>
            <a:ext cx="346075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44" name="Line 4"/>
          <p:cNvSpPr>
            <a:spLocks noChangeShapeType="1"/>
          </p:cNvSpPr>
          <p:nvPr/>
        </p:nvSpPr>
        <p:spPr bwMode="auto">
          <a:xfrm>
            <a:off x="609600" y="1233488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55" name="Text Box 15"/>
          <p:cNvSpPr txBox="1">
            <a:spLocks noChangeArrowheads="1"/>
          </p:cNvSpPr>
          <p:nvPr/>
        </p:nvSpPr>
        <p:spPr bwMode="auto">
          <a:xfrm>
            <a:off x="5105400" y="1295400"/>
            <a:ext cx="342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 i="1">
                <a:latin typeface="Verdana" pitchFamily="34" charset="0"/>
              </a:rPr>
              <a:t>Charles I on Horseback</a:t>
            </a:r>
          </a:p>
        </p:txBody>
      </p:sp>
      <p:sp>
        <p:nvSpPr>
          <p:cNvPr id="675856" name="Text Box 16"/>
          <p:cNvSpPr txBox="1">
            <a:spLocks noChangeArrowheads="1"/>
          </p:cNvSpPr>
          <p:nvPr/>
        </p:nvSpPr>
        <p:spPr bwMode="auto">
          <a:xfrm>
            <a:off x="746125" y="1327150"/>
            <a:ext cx="336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 i="1">
                <a:latin typeface="Verdana" pitchFamily="34" charset="0"/>
              </a:rPr>
              <a:t>Charles I: King of England at the Hunt </a:t>
            </a:r>
          </a:p>
        </p:txBody>
      </p:sp>
    </p:spTree>
    <p:extLst>
      <p:ext uri="{BB962C8B-B14F-4D97-AF65-F5344CB8AC3E}">
        <p14:creationId xmlns:p14="http://schemas.microsoft.com/office/powerpoint/2010/main" val="17600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b="1">
                <a:latin typeface="Georgia" pitchFamily="18" charset="0"/>
              </a:rPr>
              <a:t>Rembrandt: </a:t>
            </a:r>
            <a:r>
              <a:rPr lang="en-US" sz="3600" b="1" i="1">
                <a:latin typeface="Georgia" pitchFamily="18" charset="0"/>
              </a:rPr>
              <a:t>Night Watch</a:t>
            </a:r>
            <a:endParaRPr lang="en-US" sz="3600" b="1">
              <a:latin typeface="Georgia" pitchFamily="18" charset="0"/>
            </a:endParaRPr>
          </a:p>
        </p:txBody>
      </p:sp>
      <p:pic>
        <p:nvPicPr>
          <p:cNvPr id="771077" name="Picture 5" descr="rembrandt11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703263"/>
            <a:ext cx="7239000" cy="607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Rembrandt</a:t>
            </a:r>
          </a:p>
        </p:txBody>
      </p:sp>
      <p:sp>
        <p:nvSpPr>
          <p:cNvPr id="676868" name="Line 4"/>
          <p:cNvSpPr>
            <a:spLocks noChangeShapeType="1"/>
          </p:cNvSpPr>
          <p:nvPr/>
        </p:nvSpPr>
        <p:spPr bwMode="auto">
          <a:xfrm>
            <a:off x="609600" y="1233488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76200" y="2209800"/>
            <a:ext cx="2209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 i="1">
                <a:latin typeface="Verdana" pitchFamily="34" charset="0"/>
              </a:rPr>
              <a:t>Dr. Tulp’s Anatomy Lesson</a:t>
            </a:r>
          </a:p>
        </p:txBody>
      </p:sp>
      <p:pic>
        <p:nvPicPr>
          <p:cNvPr id="676878" name="Picture 14" descr="(rembrandt)-the-anatomy-lecture-of-dr-nicolaes-tulp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67056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>
                <a:latin typeface="Georgia" pitchFamily="18" charset="0"/>
              </a:rPr>
              <a:t>Frans Hals</a:t>
            </a:r>
          </a:p>
        </p:txBody>
      </p:sp>
      <p:sp>
        <p:nvSpPr>
          <p:cNvPr id="678916" name="Line 4"/>
          <p:cNvSpPr>
            <a:spLocks noChangeShapeType="1"/>
          </p:cNvSpPr>
          <p:nvPr/>
        </p:nvSpPr>
        <p:spPr bwMode="auto">
          <a:xfrm>
            <a:off x="609600" y="838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8918" name="Picture 6" descr="laughin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990600"/>
            <a:ext cx="4498975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228600" y="2589213"/>
            <a:ext cx="19208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 i="1">
                <a:latin typeface="Verdana" pitchFamily="34" charset="0"/>
              </a:rPr>
              <a:t>The Laughing Cavalier</a:t>
            </a:r>
          </a:p>
        </p:txBody>
      </p:sp>
    </p:spTree>
    <p:extLst>
      <p:ext uri="{BB962C8B-B14F-4D97-AF65-F5344CB8AC3E}">
        <p14:creationId xmlns:p14="http://schemas.microsoft.com/office/powerpoint/2010/main" val="42893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>
                <a:latin typeface="Georgia" pitchFamily="18" charset="0"/>
              </a:rPr>
              <a:t>Jan Vermeer</a:t>
            </a:r>
          </a:p>
        </p:txBody>
      </p:sp>
      <p:sp>
        <p:nvSpPr>
          <p:cNvPr id="772101" name="Text Box 5"/>
          <p:cNvSpPr txBox="1">
            <a:spLocks noChangeArrowheads="1"/>
          </p:cNvSpPr>
          <p:nvPr/>
        </p:nvSpPr>
        <p:spPr bwMode="auto">
          <a:xfrm>
            <a:off x="152400" y="10048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 i="1">
                <a:latin typeface="Verdana" pitchFamily="34" charset="0"/>
              </a:rPr>
              <a:t>The Art of Painting</a:t>
            </a:r>
          </a:p>
        </p:txBody>
      </p:sp>
      <p:sp>
        <p:nvSpPr>
          <p:cNvPr id="772103" name="Text Box 7"/>
          <p:cNvSpPr txBox="1">
            <a:spLocks noChangeArrowheads="1"/>
          </p:cNvSpPr>
          <p:nvPr/>
        </p:nvSpPr>
        <p:spPr bwMode="auto">
          <a:xfrm>
            <a:off x="5410200" y="5562600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 i="1">
                <a:latin typeface="Verdana" pitchFamily="34" charset="0"/>
              </a:rPr>
              <a:t>Study of a Young Woman</a:t>
            </a:r>
          </a:p>
        </p:txBody>
      </p:sp>
      <p:pic>
        <p:nvPicPr>
          <p:cNvPr id="772106" name="Picture 10" descr="VermeerArtofPain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4332288" cy="518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2109" name="Picture 13" descr="verm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036888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5200" cy="1173162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Georgia" pitchFamily="18" charset="0"/>
              </a:rPr>
              <a:t>Georges de La Tour</a:t>
            </a:r>
          </a:p>
        </p:txBody>
      </p:sp>
      <p:pic>
        <p:nvPicPr>
          <p:cNvPr id="680966" name="Picture 6" descr="06carp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4188" y="228600"/>
            <a:ext cx="4681537" cy="640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0976" name="Picture 16" descr="06carpe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r="18796" b="48572"/>
          <a:stretch>
            <a:fillRect/>
          </a:stretch>
        </p:blipFill>
        <p:spPr>
          <a:xfrm>
            <a:off x="122238" y="3505200"/>
            <a:ext cx="2087562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0964" name="Line 4"/>
          <p:cNvSpPr>
            <a:spLocks noChangeShapeType="1"/>
          </p:cNvSpPr>
          <p:nvPr/>
        </p:nvSpPr>
        <p:spPr bwMode="auto">
          <a:xfrm flipV="1">
            <a:off x="381000" y="1433513"/>
            <a:ext cx="35814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71" name="Text Box 11"/>
          <p:cNvSpPr txBox="1">
            <a:spLocks noChangeArrowheads="1"/>
          </p:cNvSpPr>
          <p:nvPr/>
        </p:nvSpPr>
        <p:spPr bwMode="auto">
          <a:xfrm>
            <a:off x="288925" y="1524000"/>
            <a:ext cx="3597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 i="1">
                <a:latin typeface="Verdana" pitchFamily="34" charset="0"/>
              </a:rPr>
              <a:t>Christ in the Carpenter’s Shop</a:t>
            </a:r>
          </a:p>
        </p:txBody>
      </p:sp>
      <p:pic>
        <p:nvPicPr>
          <p:cNvPr id="680978" name="Picture 18" descr="06carpe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5" t="34972" r="21544" b="46956"/>
          <a:stretch>
            <a:fillRect/>
          </a:stretch>
        </p:blipFill>
        <p:spPr>
          <a:xfrm>
            <a:off x="2330450" y="2971800"/>
            <a:ext cx="178435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Causes and Origins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Counter reformation movement (glory of the church)</a:t>
            </a:r>
          </a:p>
          <a:p>
            <a:r>
              <a:rPr lang="en-US">
                <a:latin typeface="Verdana" pitchFamily="34" charset="0"/>
              </a:rPr>
              <a:t>Rulers wanted a style signifying glory</a:t>
            </a:r>
          </a:p>
          <a:p>
            <a:r>
              <a:rPr lang="en-US">
                <a:latin typeface="Verdana" pitchFamily="34" charset="0"/>
              </a:rPr>
              <a:t>Artist’s desire to be more expressive</a:t>
            </a:r>
          </a:p>
          <a:p>
            <a:r>
              <a:rPr lang="en-US">
                <a:latin typeface="Verdana" pitchFamily="34" charset="0"/>
              </a:rPr>
              <a:t>Originated in Italy</a:t>
            </a:r>
          </a:p>
        </p:txBody>
      </p:sp>
      <p:sp>
        <p:nvSpPr>
          <p:cNvPr id="664580" name="Line 4"/>
          <p:cNvSpPr>
            <a:spLocks noChangeShapeType="1"/>
          </p:cNvSpPr>
          <p:nvPr/>
        </p:nvSpPr>
        <p:spPr bwMode="auto">
          <a:xfrm>
            <a:off x="609600" y="1233488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Characteristics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How does Baroque compare with the Renaissance?</a:t>
            </a:r>
          </a:p>
          <a:p>
            <a:r>
              <a:rPr lang="en-US">
                <a:latin typeface="Verdana" pitchFamily="34" charset="0"/>
              </a:rPr>
              <a:t>Unique contributions</a:t>
            </a:r>
          </a:p>
          <a:p>
            <a:pPr lvl="1"/>
            <a:r>
              <a:rPr lang="en-US">
                <a:latin typeface="Verdana" pitchFamily="34" charset="0"/>
              </a:rPr>
              <a:t>Emotion/Religious fervor/Realism</a:t>
            </a:r>
          </a:p>
          <a:p>
            <a:pPr lvl="1"/>
            <a:r>
              <a:rPr lang="en-US">
                <a:latin typeface="Verdana" pitchFamily="34" charset="0"/>
              </a:rPr>
              <a:t>Dramatic (light and shade/perspective)</a:t>
            </a:r>
          </a:p>
          <a:p>
            <a:pPr lvl="1"/>
            <a:r>
              <a:rPr lang="en-US">
                <a:latin typeface="Verdana" pitchFamily="34" charset="0"/>
              </a:rPr>
              <a:t>Exploration of form (elaborateness, exaggeration) but all in control</a:t>
            </a:r>
          </a:p>
          <a:p>
            <a:pPr lvl="1"/>
            <a:r>
              <a:rPr lang="en-US">
                <a:latin typeface="Verdana" pitchFamily="34" charset="0"/>
              </a:rPr>
              <a:t>Virtuosity</a:t>
            </a:r>
          </a:p>
          <a:p>
            <a:endParaRPr lang="en-US">
              <a:latin typeface="Verdana" pitchFamily="34" charset="0"/>
            </a:endParaRPr>
          </a:p>
        </p:txBody>
      </p:sp>
      <p:sp>
        <p:nvSpPr>
          <p:cNvPr id="665604" name="Line 4"/>
          <p:cNvSpPr>
            <a:spLocks noChangeShapeType="1"/>
          </p:cNvSpPr>
          <p:nvPr/>
        </p:nvSpPr>
        <p:spPr bwMode="auto">
          <a:xfrm>
            <a:off x="609600" y="1233488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1470025"/>
          </a:xfrm>
        </p:spPr>
        <p:txBody>
          <a:bodyPr/>
          <a:lstStyle/>
          <a:p>
            <a:r>
              <a:rPr lang="en-US" b="1">
                <a:latin typeface="Georgia" pitchFamily="18" charset="0"/>
              </a:rPr>
              <a:t>Architecture and Sculpture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8180" name="Picture 4" descr="versailles%20b100748b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/>
          <a:stretch>
            <a:fillRect/>
          </a:stretch>
        </p:blipFill>
        <p:spPr bwMode="auto">
          <a:xfrm>
            <a:off x="1219200" y="1470025"/>
            <a:ext cx="6967538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Architecture Style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latin typeface="Verdana" pitchFamily="34" charset="0"/>
              </a:rPr>
              <a:t>Versailles</a:t>
            </a:r>
          </a:p>
          <a:p>
            <a:pPr lvl="1"/>
            <a:r>
              <a:rPr lang="en-US" sz="2400">
                <a:latin typeface="Verdana" pitchFamily="34" charset="0"/>
              </a:rPr>
              <a:t>Landscaping</a:t>
            </a:r>
          </a:p>
        </p:txBody>
      </p:sp>
      <p:pic>
        <p:nvPicPr>
          <p:cNvPr id="809988" name="Picture 4" descr="01-Absolute_Versailles_Aerial-View-Today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74963"/>
            <a:ext cx="4876800" cy="3449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609600" y="1233488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990" name="Rectangle 6"/>
          <p:cNvSpPr>
            <a:spLocks noChangeArrowheads="1"/>
          </p:cNvSpPr>
          <p:nvPr/>
        </p:nvSpPr>
        <p:spPr bwMode="auto">
          <a:xfrm>
            <a:off x="5410200" y="1600200"/>
            <a:ext cx="312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Verdana" pitchFamily="34" charset="0"/>
              </a:rPr>
              <a:t>Hall of Mirrors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>
                <a:latin typeface="Verdana" pitchFamily="34" charset="0"/>
              </a:rPr>
              <a:t>Extravagance</a:t>
            </a:r>
          </a:p>
        </p:txBody>
      </p:sp>
      <p:pic>
        <p:nvPicPr>
          <p:cNvPr id="809991" name="Picture 7" descr="hallmirrors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"/>
          <a:stretch>
            <a:fillRect/>
          </a:stretch>
        </p:blipFill>
        <p:spPr>
          <a:xfrm>
            <a:off x="5430838" y="2819400"/>
            <a:ext cx="3262312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Architecture Style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800">
                <a:latin typeface="Verdana" pitchFamily="34" charset="0"/>
              </a:rPr>
              <a:t>St. Peter’s Square (Bernini)</a:t>
            </a:r>
          </a:p>
        </p:txBody>
      </p:sp>
      <p:sp>
        <p:nvSpPr>
          <p:cNvPr id="811012" name="Line 4"/>
          <p:cNvSpPr>
            <a:spLocks noChangeShapeType="1"/>
          </p:cNvSpPr>
          <p:nvPr/>
        </p:nvSpPr>
        <p:spPr bwMode="auto">
          <a:xfrm>
            <a:off x="609600" y="1233488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1013" name="Picture 5" descr="S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54250"/>
            <a:ext cx="6172200" cy="429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8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Line 2"/>
          <p:cNvSpPr>
            <a:spLocks noChangeShapeType="1"/>
          </p:cNvSpPr>
          <p:nvPr/>
        </p:nvSpPr>
        <p:spPr bwMode="auto">
          <a:xfrm>
            <a:off x="609600" y="1066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Georgia" pitchFamily="18" charset="0"/>
              </a:rPr>
              <a:t>Gian Lorenzo Bernini</a:t>
            </a:r>
          </a:p>
        </p:txBody>
      </p:sp>
      <p:sp>
        <p:nvSpPr>
          <p:cNvPr id="812036" name="Text Box 4"/>
          <p:cNvSpPr txBox="1">
            <a:spLocks noChangeArrowheads="1"/>
          </p:cNvSpPr>
          <p:nvPr/>
        </p:nvSpPr>
        <p:spPr bwMode="auto">
          <a:xfrm>
            <a:off x="365125" y="2012950"/>
            <a:ext cx="3521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 i="1">
                <a:latin typeface="Verdana" pitchFamily="34" charset="0"/>
              </a:rPr>
              <a:t>Baldacchino </a:t>
            </a:r>
            <a:r>
              <a:rPr lang="en-US" sz="2000" b="0">
                <a:latin typeface="Verdana" pitchFamily="34" charset="0"/>
              </a:rPr>
              <a:t>(Altar covering in St. Peters)</a:t>
            </a:r>
          </a:p>
        </p:txBody>
      </p:sp>
      <p:pic>
        <p:nvPicPr>
          <p:cNvPr id="812037" name="Picture 5" descr="baldacchin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r="2463" b="9084"/>
          <a:stretch>
            <a:fillRect/>
          </a:stretch>
        </p:blipFill>
        <p:spPr>
          <a:xfrm>
            <a:off x="4191000" y="1295400"/>
            <a:ext cx="3970338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>
                <a:latin typeface="Georgia" pitchFamily="18" charset="0"/>
              </a:rPr>
              <a:t>Bernini</a:t>
            </a:r>
          </a:p>
        </p:txBody>
      </p:sp>
      <p:pic>
        <p:nvPicPr>
          <p:cNvPr id="813059" name="Picture 3" descr="02-Baroque_Bernini_Ecstasy-of-St-Theres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189038"/>
            <a:ext cx="3875088" cy="559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3060" name="Line 4"/>
          <p:cNvSpPr>
            <a:spLocks noChangeShapeType="1"/>
          </p:cNvSpPr>
          <p:nvPr/>
        </p:nvSpPr>
        <p:spPr bwMode="auto">
          <a:xfrm>
            <a:off x="609600" y="1066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28600" y="2482850"/>
            <a:ext cx="230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 i="1">
                <a:latin typeface="Verdana" pitchFamily="34" charset="0"/>
              </a:rPr>
              <a:t>Ecstasy of St. Theresa</a:t>
            </a:r>
          </a:p>
        </p:txBody>
      </p:sp>
    </p:spTree>
    <p:extLst>
      <p:ext uri="{BB962C8B-B14F-4D97-AF65-F5344CB8AC3E}">
        <p14:creationId xmlns:p14="http://schemas.microsoft.com/office/powerpoint/2010/main" val="24944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301</Words>
  <Application>Microsoft Office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Baroque  Striving to Impress </vt:lpstr>
      <vt:lpstr>Baroque: Definition</vt:lpstr>
      <vt:lpstr>Causes and Origins</vt:lpstr>
      <vt:lpstr>Characteristics</vt:lpstr>
      <vt:lpstr>Architecture and Sculpture</vt:lpstr>
      <vt:lpstr>Architecture Style</vt:lpstr>
      <vt:lpstr>Architecture Style</vt:lpstr>
      <vt:lpstr>PowerPoint Presentation</vt:lpstr>
      <vt:lpstr>Bernini</vt:lpstr>
      <vt:lpstr>PowerPoint Presentation</vt:lpstr>
      <vt:lpstr>Bernini</vt:lpstr>
      <vt:lpstr>Caravaggio  (Michelangelo Merisi)</vt:lpstr>
      <vt:lpstr>Caravaggio</vt:lpstr>
      <vt:lpstr>Caravaggio</vt:lpstr>
      <vt:lpstr>Caravaggio: The Supper at Emmaus</vt:lpstr>
      <vt:lpstr>Artemesia Gentileschi</vt:lpstr>
      <vt:lpstr>El Greco</vt:lpstr>
      <vt:lpstr>Diego Velazquez</vt:lpstr>
      <vt:lpstr>Velazquez: The Surrender of Breda (Las Lances)</vt:lpstr>
      <vt:lpstr>Peter Paul Rubens</vt:lpstr>
      <vt:lpstr>Anthony Van Dyke</vt:lpstr>
      <vt:lpstr>Rembrandt: Night Watch</vt:lpstr>
      <vt:lpstr>Rembrandt</vt:lpstr>
      <vt:lpstr>Frans Hals</vt:lpstr>
      <vt:lpstr>Jan Vermeer</vt:lpstr>
      <vt:lpstr>Georges de La Tour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Baroque  Striving to Impress </dc:title>
  <dc:creator>MARILYN</dc:creator>
  <cp:lastModifiedBy>MARILYN</cp:lastModifiedBy>
  <cp:revision>2</cp:revision>
  <dcterms:created xsi:type="dcterms:W3CDTF">2012-08-21T04:44:49Z</dcterms:created>
  <dcterms:modified xsi:type="dcterms:W3CDTF">2012-08-21T04:47:33Z</dcterms:modified>
</cp:coreProperties>
</file>