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680D86-6C39-4CAE-9DCA-7A7201C490E6}" type="datetimeFigureOut">
              <a:rPr lang="en-US" smtClean="0"/>
              <a:t>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1DB93-5FF0-4397-9AF4-A5E69AB14633}" type="slidenum">
              <a:rPr lang="en-US" smtClean="0"/>
              <a:t>‹#›</a:t>
            </a:fld>
            <a:endParaRPr lang="en-US"/>
          </a:p>
        </p:txBody>
      </p:sp>
    </p:spTree>
    <p:extLst>
      <p:ext uri="{BB962C8B-B14F-4D97-AF65-F5344CB8AC3E}">
        <p14:creationId xmlns:p14="http://schemas.microsoft.com/office/powerpoint/2010/main" val="1711407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680D86-6C39-4CAE-9DCA-7A7201C490E6}" type="datetimeFigureOut">
              <a:rPr lang="en-US" smtClean="0"/>
              <a:t>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1DB93-5FF0-4397-9AF4-A5E69AB14633}" type="slidenum">
              <a:rPr lang="en-US" smtClean="0"/>
              <a:t>‹#›</a:t>
            </a:fld>
            <a:endParaRPr lang="en-US"/>
          </a:p>
        </p:txBody>
      </p:sp>
    </p:spTree>
    <p:extLst>
      <p:ext uri="{BB962C8B-B14F-4D97-AF65-F5344CB8AC3E}">
        <p14:creationId xmlns:p14="http://schemas.microsoft.com/office/powerpoint/2010/main" val="3219583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680D86-6C39-4CAE-9DCA-7A7201C490E6}" type="datetimeFigureOut">
              <a:rPr lang="en-US" smtClean="0"/>
              <a:t>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1DB93-5FF0-4397-9AF4-A5E69AB14633}" type="slidenum">
              <a:rPr lang="en-US" smtClean="0"/>
              <a:t>‹#›</a:t>
            </a:fld>
            <a:endParaRPr lang="en-US"/>
          </a:p>
        </p:txBody>
      </p:sp>
    </p:spTree>
    <p:extLst>
      <p:ext uri="{BB962C8B-B14F-4D97-AF65-F5344CB8AC3E}">
        <p14:creationId xmlns:p14="http://schemas.microsoft.com/office/powerpoint/2010/main" val="1037383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680D86-6C39-4CAE-9DCA-7A7201C490E6}" type="datetimeFigureOut">
              <a:rPr lang="en-US" smtClean="0"/>
              <a:t>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1DB93-5FF0-4397-9AF4-A5E69AB14633}" type="slidenum">
              <a:rPr lang="en-US" smtClean="0"/>
              <a:t>‹#›</a:t>
            </a:fld>
            <a:endParaRPr lang="en-US"/>
          </a:p>
        </p:txBody>
      </p:sp>
    </p:spTree>
    <p:extLst>
      <p:ext uri="{BB962C8B-B14F-4D97-AF65-F5344CB8AC3E}">
        <p14:creationId xmlns:p14="http://schemas.microsoft.com/office/powerpoint/2010/main" val="3105631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680D86-6C39-4CAE-9DCA-7A7201C490E6}" type="datetimeFigureOut">
              <a:rPr lang="en-US" smtClean="0"/>
              <a:t>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1DB93-5FF0-4397-9AF4-A5E69AB14633}" type="slidenum">
              <a:rPr lang="en-US" smtClean="0"/>
              <a:t>‹#›</a:t>
            </a:fld>
            <a:endParaRPr lang="en-US"/>
          </a:p>
        </p:txBody>
      </p:sp>
    </p:spTree>
    <p:extLst>
      <p:ext uri="{BB962C8B-B14F-4D97-AF65-F5344CB8AC3E}">
        <p14:creationId xmlns:p14="http://schemas.microsoft.com/office/powerpoint/2010/main" val="1714578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680D86-6C39-4CAE-9DCA-7A7201C490E6}" type="datetimeFigureOut">
              <a:rPr lang="en-US" smtClean="0"/>
              <a:t>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1DB93-5FF0-4397-9AF4-A5E69AB14633}" type="slidenum">
              <a:rPr lang="en-US" smtClean="0"/>
              <a:t>‹#›</a:t>
            </a:fld>
            <a:endParaRPr lang="en-US"/>
          </a:p>
        </p:txBody>
      </p:sp>
    </p:spTree>
    <p:extLst>
      <p:ext uri="{BB962C8B-B14F-4D97-AF65-F5344CB8AC3E}">
        <p14:creationId xmlns:p14="http://schemas.microsoft.com/office/powerpoint/2010/main" val="425413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680D86-6C39-4CAE-9DCA-7A7201C490E6}" type="datetimeFigureOut">
              <a:rPr lang="en-US" smtClean="0"/>
              <a:t>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1DB93-5FF0-4397-9AF4-A5E69AB14633}" type="slidenum">
              <a:rPr lang="en-US" smtClean="0"/>
              <a:t>‹#›</a:t>
            </a:fld>
            <a:endParaRPr lang="en-US"/>
          </a:p>
        </p:txBody>
      </p:sp>
    </p:spTree>
    <p:extLst>
      <p:ext uri="{BB962C8B-B14F-4D97-AF65-F5344CB8AC3E}">
        <p14:creationId xmlns:p14="http://schemas.microsoft.com/office/powerpoint/2010/main" val="3226888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680D86-6C39-4CAE-9DCA-7A7201C490E6}" type="datetimeFigureOut">
              <a:rPr lang="en-US" smtClean="0"/>
              <a:t>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1DB93-5FF0-4397-9AF4-A5E69AB14633}" type="slidenum">
              <a:rPr lang="en-US" smtClean="0"/>
              <a:t>‹#›</a:t>
            </a:fld>
            <a:endParaRPr lang="en-US"/>
          </a:p>
        </p:txBody>
      </p:sp>
    </p:spTree>
    <p:extLst>
      <p:ext uri="{BB962C8B-B14F-4D97-AF65-F5344CB8AC3E}">
        <p14:creationId xmlns:p14="http://schemas.microsoft.com/office/powerpoint/2010/main" val="944387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680D86-6C39-4CAE-9DCA-7A7201C490E6}" type="datetimeFigureOut">
              <a:rPr lang="en-US" smtClean="0"/>
              <a:t>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1DB93-5FF0-4397-9AF4-A5E69AB14633}" type="slidenum">
              <a:rPr lang="en-US" smtClean="0"/>
              <a:t>‹#›</a:t>
            </a:fld>
            <a:endParaRPr lang="en-US"/>
          </a:p>
        </p:txBody>
      </p:sp>
    </p:spTree>
    <p:extLst>
      <p:ext uri="{BB962C8B-B14F-4D97-AF65-F5344CB8AC3E}">
        <p14:creationId xmlns:p14="http://schemas.microsoft.com/office/powerpoint/2010/main" val="3068629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680D86-6C39-4CAE-9DCA-7A7201C490E6}" type="datetimeFigureOut">
              <a:rPr lang="en-US" smtClean="0"/>
              <a:t>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1DB93-5FF0-4397-9AF4-A5E69AB14633}" type="slidenum">
              <a:rPr lang="en-US" smtClean="0"/>
              <a:t>‹#›</a:t>
            </a:fld>
            <a:endParaRPr lang="en-US"/>
          </a:p>
        </p:txBody>
      </p:sp>
    </p:spTree>
    <p:extLst>
      <p:ext uri="{BB962C8B-B14F-4D97-AF65-F5344CB8AC3E}">
        <p14:creationId xmlns:p14="http://schemas.microsoft.com/office/powerpoint/2010/main" val="4269458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680D86-6C39-4CAE-9DCA-7A7201C490E6}" type="datetimeFigureOut">
              <a:rPr lang="en-US" smtClean="0"/>
              <a:t>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1DB93-5FF0-4397-9AF4-A5E69AB14633}" type="slidenum">
              <a:rPr lang="en-US" smtClean="0"/>
              <a:t>‹#›</a:t>
            </a:fld>
            <a:endParaRPr lang="en-US"/>
          </a:p>
        </p:txBody>
      </p:sp>
    </p:spTree>
    <p:extLst>
      <p:ext uri="{BB962C8B-B14F-4D97-AF65-F5344CB8AC3E}">
        <p14:creationId xmlns:p14="http://schemas.microsoft.com/office/powerpoint/2010/main" val="1746358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680D86-6C39-4CAE-9DCA-7A7201C490E6}" type="datetimeFigureOut">
              <a:rPr lang="en-US" smtClean="0"/>
              <a:t>2/3/2013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1DB93-5FF0-4397-9AF4-A5E69AB14633}" type="slidenum">
              <a:rPr lang="en-US" smtClean="0"/>
              <a:t>‹#›</a:t>
            </a:fld>
            <a:endParaRPr lang="en-US"/>
          </a:p>
        </p:txBody>
      </p:sp>
    </p:spTree>
    <p:extLst>
      <p:ext uri="{BB962C8B-B14F-4D97-AF65-F5344CB8AC3E}">
        <p14:creationId xmlns:p14="http://schemas.microsoft.com/office/powerpoint/2010/main" val="3857004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VERMEER</a:t>
            </a:r>
            <a:endParaRPr lang="en-US" dirty="0"/>
          </a:p>
        </p:txBody>
      </p:sp>
      <p:sp>
        <p:nvSpPr>
          <p:cNvPr id="3" name="Subtitle 2"/>
          <p:cNvSpPr>
            <a:spLocks noGrp="1"/>
          </p:cNvSpPr>
          <p:nvPr>
            <p:ph type="subTitle" idx="1"/>
          </p:nvPr>
        </p:nvSpPr>
        <p:spPr/>
        <p:txBody>
          <a:bodyPr/>
          <a:lstStyle/>
          <a:p>
            <a:r>
              <a:rPr lang="en-US" dirty="0" err="1" smtClean="0"/>
              <a:t>Trang</a:t>
            </a:r>
            <a:r>
              <a:rPr lang="en-US" dirty="0" smtClean="0"/>
              <a:t> Cao: Technique and Style</a:t>
            </a:r>
          </a:p>
          <a:p>
            <a:r>
              <a:rPr lang="en-US" dirty="0" smtClean="0"/>
              <a:t>Raphael Whitten: Work</a:t>
            </a:r>
            <a:endParaRPr lang="en-US" dirty="0"/>
          </a:p>
        </p:txBody>
      </p:sp>
    </p:spTree>
    <p:extLst>
      <p:ext uri="{BB962C8B-B14F-4D97-AF65-F5344CB8AC3E}">
        <p14:creationId xmlns:p14="http://schemas.microsoft.com/office/powerpoint/2010/main" val="1014580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2179" y="4717698"/>
            <a:ext cx="2671118" cy="1641261"/>
          </a:xfrm>
        </p:spPr>
        <p:txBody>
          <a:bodyPr>
            <a:noAutofit/>
          </a:bodyPr>
          <a:lstStyle/>
          <a:p>
            <a:r>
              <a:rPr lang="en-US" sz="1400" b="1" cap="all" dirty="0"/>
              <a:t>THE LOVE LETTER</a:t>
            </a:r>
            <a:br>
              <a:rPr lang="en-US" sz="1400" b="1" cap="all" dirty="0"/>
            </a:br>
            <a:r>
              <a:rPr lang="en-US" sz="1400" b="1" dirty="0"/>
              <a:t>(</a:t>
            </a:r>
            <a:r>
              <a:rPr lang="en-US" sz="1400" b="1" i="1" dirty="0"/>
              <a:t>De </a:t>
            </a:r>
            <a:r>
              <a:rPr lang="en-US" sz="1400" b="1" i="1" dirty="0" err="1"/>
              <a:t>liefdesbrief</a:t>
            </a:r>
            <a:r>
              <a:rPr lang="en-US" sz="1400" b="1" dirty="0"/>
              <a:t>)</a:t>
            </a:r>
            <a:br>
              <a:rPr lang="en-US" sz="1400" b="1" dirty="0"/>
            </a:br>
            <a:r>
              <a:rPr lang="en-US" sz="1400" b="1" dirty="0"/>
              <a:t>c. 1667-1670</a:t>
            </a:r>
            <a:br>
              <a:rPr lang="en-US" sz="1400" b="1" dirty="0"/>
            </a:br>
            <a:r>
              <a:rPr lang="en-US" sz="1400" b="1" dirty="0"/>
              <a:t>oil on canvas</a:t>
            </a:r>
            <a:br>
              <a:rPr lang="en-US" sz="1400" b="1" dirty="0"/>
            </a:br>
            <a:r>
              <a:rPr lang="en-US" sz="1400" b="1" dirty="0"/>
              <a:t>17 3/8 x 15 1/8 in. (44 x 38.5.cm) </a:t>
            </a:r>
            <a:br>
              <a:rPr lang="en-US" sz="1400" b="1" dirty="0"/>
            </a:br>
            <a:r>
              <a:rPr lang="en-US" sz="1400" b="1" dirty="0"/>
              <a:t>Rijksmuseum, Amsterdam</a:t>
            </a:r>
            <a:br>
              <a:rPr lang="en-US" sz="1400" b="1" dirty="0"/>
            </a:br>
            <a:endParaRPr lang="en-US" sz="1400" b="1"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88037" y="290985"/>
            <a:ext cx="5252589" cy="6067974"/>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73297" y="1840997"/>
            <a:ext cx="2996513" cy="369733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75365" y="1854062"/>
            <a:ext cx="2734965" cy="2732301"/>
          </a:xfrm>
          <a:prstGeom prst="rect">
            <a:avLst/>
          </a:prstGeom>
        </p:spPr>
      </p:pic>
      <p:cxnSp>
        <p:nvCxnSpPr>
          <p:cNvPr id="13" name="Straight Arrow Connector 12"/>
          <p:cNvCxnSpPr/>
          <p:nvPr/>
        </p:nvCxnSpPr>
        <p:spPr>
          <a:xfrm flipH="1">
            <a:off x="2211754" y="1055077"/>
            <a:ext cx="4321908" cy="28057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78786" y="290985"/>
            <a:ext cx="1517904" cy="1365504"/>
          </a:xfrm>
          <a:prstGeom prst="rect">
            <a:avLst/>
          </a:prstGeom>
        </p:spPr>
      </p:pic>
    </p:spTree>
    <p:extLst>
      <p:ext uri="{BB962C8B-B14F-4D97-AF65-F5344CB8AC3E}">
        <p14:creationId xmlns:p14="http://schemas.microsoft.com/office/powerpoint/2010/main" val="416876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2791" y="90609"/>
            <a:ext cx="5827147" cy="1464653"/>
          </a:xfrm>
        </p:spPr>
        <p:txBody>
          <a:bodyPr>
            <a:normAutofit/>
          </a:bodyPr>
          <a:lstStyle/>
          <a:p>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676763"/>
            <a:ext cx="4528661" cy="5231667"/>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5779" y="1638055"/>
            <a:ext cx="3572176" cy="4270374"/>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65238" y="1638055"/>
            <a:ext cx="3331499" cy="4270375"/>
          </a:xfrm>
          <a:prstGeom prst="rect">
            <a:avLst/>
          </a:prstGeom>
        </p:spPr>
      </p:pic>
    </p:spTree>
    <p:extLst>
      <p:ext uri="{BB962C8B-B14F-4D97-AF65-F5344CB8AC3E}">
        <p14:creationId xmlns:p14="http://schemas.microsoft.com/office/powerpoint/2010/main" val="2869939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dirty="0">
                <a:latin typeface="Times New Roman" panose="02020603050405020304" pitchFamily="18" charset="0"/>
                <a:cs typeface="Times New Roman" panose="02020603050405020304" pitchFamily="18" charset="0"/>
              </a:rPr>
              <a:t>It is largely accepted that Vermeer used a camera </a:t>
            </a:r>
            <a:r>
              <a:rPr lang="en-US" dirty="0" err="1">
                <a:latin typeface="Times New Roman" panose="02020603050405020304" pitchFamily="18" charset="0"/>
                <a:cs typeface="Times New Roman" panose="02020603050405020304" pitchFamily="18" charset="0"/>
              </a:rPr>
              <a:t>obscura</a:t>
            </a:r>
            <a:r>
              <a:rPr lang="en-US" dirty="0">
                <a:latin typeface="Times New Roman" panose="02020603050405020304" pitchFamily="18" charset="0"/>
                <a:cs typeface="Times New Roman" panose="02020603050405020304" pitchFamily="18" charset="0"/>
              </a:rPr>
              <a:t> (a kind of precursor to the modern photographic camera) as an aid to his painting. The camera </a:t>
            </a:r>
            <a:r>
              <a:rPr lang="en-US" dirty="0" err="1">
                <a:latin typeface="Times New Roman" panose="02020603050405020304" pitchFamily="18" charset="0"/>
                <a:cs typeface="Times New Roman" panose="02020603050405020304" pitchFamily="18" charset="0"/>
              </a:rPr>
              <a:t>obscura</a:t>
            </a:r>
            <a:r>
              <a:rPr lang="en-US" dirty="0">
                <a:latin typeface="Times New Roman" panose="02020603050405020304" pitchFamily="18" charset="0"/>
                <a:cs typeface="Times New Roman" panose="02020603050405020304" pitchFamily="18" charset="0"/>
              </a:rPr>
              <a:t> was well known in both scientific and artistic circles and was recommended to painters for both studying nature as well as tracing its image to shortcut problems of drawing and perspective. Although the camera </a:t>
            </a:r>
            <a:r>
              <a:rPr lang="en-US" dirty="0" err="1">
                <a:latin typeface="Times New Roman" panose="02020603050405020304" pitchFamily="18" charset="0"/>
                <a:cs typeface="Times New Roman" panose="02020603050405020304" pitchFamily="18" charset="0"/>
              </a:rPr>
              <a:t>obscura</a:t>
            </a:r>
            <a:r>
              <a:rPr lang="en-US" dirty="0">
                <a:latin typeface="Times New Roman" panose="02020603050405020304" pitchFamily="18" charset="0"/>
                <a:cs typeface="Times New Roman" panose="02020603050405020304" pitchFamily="18" charset="0"/>
              </a:rPr>
              <a:t> leaves no physical trace on the canvas, many of the peculiar characteristics of the image it produces may be found in the </a:t>
            </a:r>
            <a:r>
              <a:rPr lang="en-US" i="1" dirty="0">
                <a:latin typeface="Times New Roman" panose="02020603050405020304" pitchFamily="18" charset="0"/>
                <a:cs typeface="Times New Roman" panose="02020603050405020304" pitchFamily="18" charset="0"/>
              </a:rPr>
              <a:t>Love</a:t>
            </a:r>
            <a:r>
              <a:rPr lang="en-US"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Letter</a:t>
            </a:r>
            <a:r>
              <a:rPr lang="en-US" dirty="0" err="1">
                <a:latin typeface="Times New Roman" panose="02020603050405020304" pitchFamily="18" charset="0"/>
                <a:cs typeface="Times New Roman" panose="02020603050405020304" pitchFamily="18" charset="0"/>
              </a:rPr>
              <a:t>and</a:t>
            </a:r>
            <a:r>
              <a:rPr lang="en-US" dirty="0">
                <a:latin typeface="Times New Roman" panose="02020603050405020304" pitchFamily="18" charset="0"/>
                <a:cs typeface="Times New Roman" panose="02020603050405020304" pitchFamily="18" charset="0"/>
              </a:rPr>
              <a:t> in many other paintings by Vermeer, especially the so-called </a:t>
            </a:r>
            <a:r>
              <a:rPr lang="en-US" dirty="0" err="1">
                <a:latin typeface="Times New Roman" panose="02020603050405020304" pitchFamily="18" charset="0"/>
                <a:cs typeface="Times New Roman" panose="02020603050405020304" pitchFamily="18" charset="0"/>
              </a:rPr>
              <a:t>pointillés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Pointillés</a:t>
            </a:r>
            <a:r>
              <a:rPr lang="en-US" dirty="0">
                <a:latin typeface="Times New Roman" panose="02020603050405020304" pitchFamily="18" charset="0"/>
                <a:cs typeface="Times New Roman" panose="02020603050405020304" pitchFamily="18" charset="0"/>
              </a:rPr>
              <a:t>, or spherical disks of light are produced by the imperfect lens of the 17th-century camera </a:t>
            </a:r>
            <a:r>
              <a:rPr lang="en-US" dirty="0" err="1">
                <a:latin typeface="Times New Roman" panose="02020603050405020304" pitchFamily="18" charset="0"/>
                <a:cs typeface="Times New Roman" panose="02020603050405020304" pitchFamily="18" charset="0"/>
              </a:rPr>
              <a:t>obscura</a:t>
            </a:r>
            <a:r>
              <a:rPr lang="en-US" dirty="0">
                <a:latin typeface="Times New Roman" panose="02020603050405020304" pitchFamily="18" charset="0"/>
                <a:cs typeface="Times New Roman" panose="02020603050405020304" pitchFamily="18" charset="0"/>
              </a:rPr>
              <a:t> in situations of extreme light contrast. </a:t>
            </a:r>
            <a:r>
              <a:rPr lang="en-US" dirty="0" err="1">
                <a:latin typeface="Times New Roman" panose="02020603050405020304" pitchFamily="18" charset="0"/>
                <a:cs typeface="Times New Roman" panose="02020603050405020304" pitchFamily="18" charset="0"/>
              </a:rPr>
              <a:t>Pointillés</a:t>
            </a:r>
            <a:r>
              <a:rPr lang="en-US" dirty="0">
                <a:latin typeface="Times New Roman" panose="02020603050405020304" pitchFamily="18" charset="0"/>
                <a:cs typeface="Times New Roman" panose="02020603050405020304" pitchFamily="18" charset="0"/>
              </a:rPr>
              <a:t> can clearly be observed on the clothes hamper and on the gilded leather wall covering (see detail left) behind the maid and mistress.</a:t>
            </a:r>
          </a:p>
        </p:txBody>
      </p:sp>
    </p:spTree>
    <p:extLst>
      <p:ext uri="{BB962C8B-B14F-4D97-AF65-F5344CB8AC3E}">
        <p14:creationId xmlns:p14="http://schemas.microsoft.com/office/powerpoint/2010/main" val="3960726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0586" y="840258"/>
            <a:ext cx="2388974" cy="1046205"/>
          </a:xfrm>
        </p:spPr>
        <p:txBody>
          <a:bodyPr>
            <a:normAutofit fontScale="90000"/>
          </a:bodyPr>
          <a:lstStyle/>
          <a:p>
            <a:r>
              <a:rPr lang="en-US" sz="1600" b="1" cap="all" dirty="0"/>
              <a:t>GIRL WITH A PEARL EARRING</a:t>
            </a:r>
            <a:br>
              <a:rPr lang="en-US" sz="1600" b="1" cap="all" dirty="0"/>
            </a:br>
            <a:r>
              <a:rPr lang="en-US" sz="1600" b="1" dirty="0"/>
              <a:t>(</a:t>
            </a:r>
            <a:r>
              <a:rPr lang="en-US" sz="1600" b="1" i="1" dirty="0" err="1"/>
              <a:t>Meisje</a:t>
            </a:r>
            <a:r>
              <a:rPr lang="en-US" sz="1600" b="1" i="1" dirty="0"/>
              <a:t> met de </a:t>
            </a:r>
            <a:r>
              <a:rPr lang="en-US" sz="1600" b="1" i="1" dirty="0" err="1"/>
              <a:t>parel</a:t>
            </a:r>
            <a:r>
              <a:rPr lang="en-US" sz="1600" b="1" dirty="0"/>
              <a:t>)</a:t>
            </a:r>
            <a:br>
              <a:rPr lang="en-US" sz="1600" b="1" dirty="0"/>
            </a:br>
            <a:r>
              <a:rPr lang="en-US" sz="1600" b="1" dirty="0"/>
              <a:t>c. 1665-1667</a:t>
            </a:r>
            <a:br>
              <a:rPr lang="en-US" sz="1600" b="1" dirty="0"/>
            </a:br>
            <a:r>
              <a:rPr lang="en-US" sz="1600" b="1" dirty="0"/>
              <a:t>oil on canvas</a:t>
            </a:r>
            <a:br>
              <a:rPr lang="en-US" sz="1600" b="1" dirty="0"/>
            </a:br>
            <a:r>
              <a:rPr lang="en-US" sz="1600" b="1" dirty="0"/>
              <a:t>18 1/4 x 15 3/4 in. (46.5 x 40 cm.)</a:t>
            </a:r>
            <a:br>
              <a:rPr lang="en-US" sz="1600" b="1" dirty="0"/>
            </a:br>
            <a:r>
              <a:rPr lang="en-US" sz="1600" b="1" dirty="0" err="1"/>
              <a:t>Koninklijk</a:t>
            </a:r>
            <a:r>
              <a:rPr lang="en-US" sz="1600" b="1" dirty="0"/>
              <a:t> </a:t>
            </a:r>
            <a:r>
              <a:rPr lang="en-US" sz="1600" b="1" dirty="0" err="1"/>
              <a:t>Kabinet</a:t>
            </a:r>
            <a:r>
              <a:rPr lang="en-US" sz="1600" b="1" dirty="0"/>
              <a:t> van </a:t>
            </a:r>
            <a:r>
              <a:rPr lang="en-US" sz="1600" b="1" dirty="0" err="1"/>
              <a:t>Schilderijen</a:t>
            </a:r>
            <a:r>
              <a:rPr lang="en-US" sz="1600" b="1" dirty="0"/>
              <a:t> </a:t>
            </a:r>
            <a:r>
              <a:rPr lang="en-US" sz="1600" b="1" dirty="0" err="1"/>
              <a:t>Mauritshuis</a:t>
            </a:r>
            <a:r>
              <a:rPr lang="en-US" sz="1600" b="1" dirty="0"/>
              <a:t>, </a:t>
            </a:r>
            <a:br>
              <a:rPr lang="en-US" sz="1600" b="1" dirty="0"/>
            </a:br>
            <a:r>
              <a:rPr lang="en-US" sz="1600" b="1" dirty="0"/>
              <a:t>The Hague</a:t>
            </a:r>
            <a:r>
              <a:rPr lang="en-US" b="1" dirty="0"/>
              <a:t/>
            </a:r>
            <a:br>
              <a:rPr lang="en-US" b="1" dirty="0"/>
            </a:b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6299" y="219246"/>
            <a:ext cx="5264560" cy="6165077"/>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25628" y="2118067"/>
            <a:ext cx="3222376" cy="4266256"/>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82774" y="2118067"/>
            <a:ext cx="3209226" cy="4295089"/>
          </a:xfrm>
          <a:prstGeom prst="rect">
            <a:avLst/>
          </a:prstGeom>
        </p:spPr>
      </p:pic>
    </p:spTree>
    <p:extLst>
      <p:ext uri="{BB962C8B-B14F-4D97-AF65-F5344CB8AC3E}">
        <p14:creationId xmlns:p14="http://schemas.microsoft.com/office/powerpoint/2010/main" val="1010974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49225" y="1690687"/>
            <a:ext cx="4238162" cy="4675131"/>
          </a:xfrm>
          <a:prstGeom prst="rect">
            <a:avLst/>
          </a:prstGeom>
        </p:spPr>
      </p:pic>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5142" y="1700787"/>
            <a:ext cx="3974998" cy="4654932"/>
          </a:xfrm>
          <a:prstGeom prst="rect">
            <a:avLst/>
          </a:prstGeom>
        </p:spPr>
      </p:pic>
      <p:cxnSp>
        <p:nvCxnSpPr>
          <p:cNvPr id="8" name="Straight Arrow Connector 7"/>
          <p:cNvCxnSpPr/>
          <p:nvPr/>
        </p:nvCxnSpPr>
        <p:spPr>
          <a:xfrm>
            <a:off x="1688757" y="2225181"/>
            <a:ext cx="1853514" cy="14992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688757" y="4258962"/>
            <a:ext cx="2776151" cy="2718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1762897" y="4975654"/>
            <a:ext cx="2281881" cy="5436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70390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109</Words>
  <Application>Microsoft Office PowerPoint</Application>
  <PresentationFormat>Widescreen</PresentationFormat>
  <Paragraphs>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VERMEER</vt:lpstr>
      <vt:lpstr>THE LOVE LETTER (De liefdesbrief) c. 1667-1670 oil on canvas 17 3/8 x 15 1/8 in. (44 x 38.5.cm)  Rijksmuseum, Amsterdam </vt:lpstr>
      <vt:lpstr>PowerPoint Presentation</vt:lpstr>
      <vt:lpstr>PowerPoint Presentation</vt:lpstr>
      <vt:lpstr>GIRL WITH A PEARL EARRING (Meisje met de parel) c. 1665-1667 oil on canvas 18 1/4 x 15 3/4 in. (46.5 x 40 cm.) Koninklijk Kabinet van Schilderijen Mauritshuis,  The Hague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VERMEER</dc:title>
  <dc:creator>Guest</dc:creator>
  <cp:lastModifiedBy>Guest</cp:lastModifiedBy>
  <cp:revision>6</cp:revision>
  <dcterms:created xsi:type="dcterms:W3CDTF">2013-02-03T22:21:53Z</dcterms:created>
  <dcterms:modified xsi:type="dcterms:W3CDTF">2013-02-03T23:20:47Z</dcterms:modified>
</cp:coreProperties>
</file>